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1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8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600" y="1"/>
            <a:ext cx="9142400" cy="5143499"/>
          </a:xfrm>
          <a:prstGeom prst="rect">
            <a:avLst/>
          </a:prstGeom>
          <a:solidFill>
            <a:srgbClr val="E6E6E6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600" y="905631"/>
            <a:ext cx="9142400" cy="4237869"/>
          </a:xfrm>
          <a:prstGeom prst="rect">
            <a:avLst/>
          </a:prstGeom>
          <a:solidFill>
            <a:srgbClr val="D9D9D9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-210457" y="780200"/>
            <a:ext cx="4320000" cy="0"/>
          </a:xfrm>
          <a:prstGeom prst="line">
            <a:avLst/>
          </a:prstGeom>
          <a:ln w="38100">
            <a:gradFill flip="none" rotWithShape="1">
              <a:gsLst>
                <a:gs pos="51600">
                  <a:srgbClr val="003456"/>
                </a:gs>
                <a:gs pos="0">
                  <a:srgbClr val="1FD9E6"/>
                </a:gs>
                <a:gs pos="100000">
                  <a:srgbClr val="1FD9E6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 userDrawn="1"/>
        </p:nvSpPr>
        <p:spPr>
          <a:xfrm rot="2832367">
            <a:off x="566170" y="4277925"/>
            <a:ext cx="227693" cy="227693"/>
          </a:xfrm>
          <a:prstGeom prst="rect">
            <a:avLst/>
          </a:prstGeom>
          <a:solidFill>
            <a:srgbClr val="3773A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 rot="2832367">
            <a:off x="344283" y="3675639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 rot="2832367">
            <a:off x="1290433" y="4595607"/>
            <a:ext cx="254000" cy="254000"/>
          </a:xfrm>
          <a:prstGeom prst="rect">
            <a:avLst/>
          </a:prstGeom>
          <a:solidFill>
            <a:srgbClr val="3773A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rot="2832367">
            <a:off x="1033084" y="4069674"/>
            <a:ext cx="254000" cy="254000"/>
          </a:xfrm>
          <a:prstGeom prst="rect">
            <a:avLst/>
          </a:prstGeom>
          <a:solidFill>
            <a:srgbClr val="3773A4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2832367">
            <a:off x="932391" y="3723346"/>
            <a:ext cx="227693" cy="227693"/>
          </a:xfrm>
          <a:prstGeom prst="rect">
            <a:avLst/>
          </a:prstGeom>
          <a:solidFill>
            <a:srgbClr val="3773A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 rot="2832367">
            <a:off x="1059391" y="4696844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 rot="2832367">
            <a:off x="1033084" y="3201211"/>
            <a:ext cx="254000" cy="254000"/>
          </a:xfrm>
          <a:prstGeom prst="rect">
            <a:avLst/>
          </a:prstGeom>
          <a:solidFill>
            <a:srgbClr val="F2F2F2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4067944" y="712688"/>
            <a:ext cx="131507" cy="1254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1AB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00206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75" y="37031"/>
            <a:ext cx="659678" cy="709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 rot="2832367">
            <a:off x="496683" y="3828039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 rot="2832367">
            <a:off x="1211791" y="4849244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404955" y="207118"/>
            <a:ext cx="550121" cy="35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 userDrawn="1"/>
        </p:nvSpPr>
        <p:spPr>
          <a:xfrm>
            <a:off x="352425" y="192171"/>
            <a:ext cx="800100" cy="43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lang="zh-CN" altLang="en-US" sz="1800" dirty="0">
              <a:ln>
                <a:solidFill>
                  <a:schemeClr val="bg1"/>
                </a:solidFill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08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2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2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15 0.03858 L -4.44444E-6 1.11111E-6 " pathEditMode="relative" rAng="0" ptsTypes="AA">
                                      <p:cBhvr>
                                        <p:cTn id="26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-203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7" presetClass="emph" presetSubtype="0" repeatCount="indefinite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9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0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22222E-6 L 0.02674 -0.06913 " pathEditMode="relative" rAng="0" ptsTypes="AA">
                                      <p:cBhvr>
                                        <p:cTn id="33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" y="-345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7" presetClass="emph" presetSubtype="0" repeatCount="indefinite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6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7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3" grpId="1" animBg="1"/>
      <p:bldP spid="14" grpId="0" animBg="1"/>
      <p:bldP spid="15" grpId="0" animBg="1"/>
      <p:bldP spid="16" grpId="0" animBg="1"/>
      <p:bldP spid="16" grpId="1" animBg="1"/>
      <p:bldP spid="19" grpId="0" animBg="1"/>
      <p:bldP spid="20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8292B55-CCB5-46A3-A203-BDB988EA4356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5F67893-167C-41FE-A80C-28A59E1372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090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8292B55-CCB5-46A3-A203-BDB988EA4356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5F67893-167C-41FE-A80C-28A59E1372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096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8292B55-CCB5-46A3-A203-BDB988EA4356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5F67893-167C-41FE-A80C-28A59E1372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356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600" y="1"/>
            <a:ext cx="9142400" cy="5143499"/>
          </a:xfrm>
          <a:prstGeom prst="rect">
            <a:avLst/>
          </a:prstGeom>
          <a:solidFill>
            <a:srgbClr val="E6E6E6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600" y="1"/>
            <a:ext cx="9142400" cy="5143500"/>
          </a:xfrm>
          <a:prstGeom prst="rect">
            <a:avLst/>
          </a:prstGeom>
          <a:solidFill>
            <a:srgbClr val="D9D9D9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 rot="2832367">
            <a:off x="566170" y="4277925"/>
            <a:ext cx="227693" cy="227693"/>
          </a:xfrm>
          <a:prstGeom prst="rect">
            <a:avLst/>
          </a:prstGeom>
          <a:solidFill>
            <a:srgbClr val="3773A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 rot="2832367">
            <a:off x="344283" y="3675639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 rot="2832367">
            <a:off x="1290433" y="4595607"/>
            <a:ext cx="254000" cy="254000"/>
          </a:xfrm>
          <a:prstGeom prst="rect">
            <a:avLst/>
          </a:prstGeom>
          <a:solidFill>
            <a:srgbClr val="3773A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 rot="2832367">
            <a:off x="1033084" y="4069674"/>
            <a:ext cx="254000" cy="254000"/>
          </a:xfrm>
          <a:prstGeom prst="rect">
            <a:avLst/>
          </a:prstGeom>
          <a:solidFill>
            <a:srgbClr val="3773A4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2832367">
            <a:off x="932391" y="3723346"/>
            <a:ext cx="227693" cy="227693"/>
          </a:xfrm>
          <a:prstGeom prst="rect">
            <a:avLst/>
          </a:prstGeom>
          <a:solidFill>
            <a:srgbClr val="3773A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 rot="2832367">
            <a:off x="1059391" y="4696844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 userDrawn="1"/>
        </p:nvSpPr>
        <p:spPr>
          <a:xfrm rot="2832367">
            <a:off x="1033084" y="3201211"/>
            <a:ext cx="254000" cy="254000"/>
          </a:xfrm>
          <a:prstGeom prst="rect">
            <a:avLst/>
          </a:prstGeom>
          <a:solidFill>
            <a:srgbClr val="F2F2F2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 rot="2832367">
            <a:off x="496683" y="3828039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 userDrawn="1"/>
        </p:nvSpPr>
        <p:spPr>
          <a:xfrm rot="2832367">
            <a:off x="1211791" y="4849244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192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2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2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15 0.03858 L -4.44444E-6 1.11111E-6 " pathEditMode="relative" rAng="0" ptsTypes="AA">
                                      <p:cBhvr>
                                        <p:cTn id="26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-203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7" presetClass="emph" presetSubtype="0" repeatCount="indefinite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9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0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22222E-6 L 0.02674 -0.06913 " pathEditMode="relative" rAng="0" ptsTypes="AA">
                                      <p:cBhvr>
                                        <p:cTn id="33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" y="-345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7" presetClass="emph" presetSubtype="0" repeatCount="indefinite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6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7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3" grpId="1" animBg="1"/>
      <p:bldP spid="14" grpId="0" animBg="1"/>
      <p:bldP spid="15" grpId="0" animBg="1"/>
      <p:bldP spid="16" grpId="0" animBg="1"/>
      <p:bldP spid="16" grpId="1" animBg="1"/>
      <p:bldP spid="19" grpId="0" animBg="1"/>
      <p:bldP spid="2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1542" y="-133189"/>
            <a:ext cx="9343380" cy="5307645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3601179" y="1710646"/>
            <a:ext cx="5542821" cy="98205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C4B9E70B-D621-47E5-906D-4E166E508837}"/>
              </a:ext>
            </a:extLst>
          </p:cNvPr>
          <p:cNvSpPr>
            <a:spLocks/>
          </p:cNvSpPr>
          <p:nvPr userDrawn="1"/>
        </p:nvSpPr>
        <p:spPr bwMode="auto">
          <a:xfrm>
            <a:off x="691347" y="846550"/>
            <a:ext cx="2094268" cy="2371344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solidFill>
            <a:srgbClr val="F8A7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950A6DA-97B1-4B66-8468-20A25D3C211D}"/>
              </a:ext>
            </a:extLst>
          </p:cNvPr>
          <p:cNvGrpSpPr/>
          <p:nvPr userDrawn="1"/>
        </p:nvGrpSpPr>
        <p:grpSpPr>
          <a:xfrm>
            <a:off x="156413" y="919680"/>
            <a:ext cx="2792060" cy="3165622"/>
            <a:chOff x="1240035" y="848773"/>
            <a:chExt cx="2792060" cy="3165622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B6B0800-05A8-40F5-987D-9ACE7DAF8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0035" y="848773"/>
              <a:ext cx="2792060" cy="3165622"/>
            </a:xfrm>
            <a:custGeom>
              <a:avLst/>
              <a:gdLst>
                <a:gd name="T0" fmla="*/ 72 w 595"/>
                <a:gd name="T1" fmla="*/ 665 h 674"/>
                <a:gd name="T2" fmla="*/ 24 w 595"/>
                <a:gd name="T3" fmla="*/ 665 h 674"/>
                <a:gd name="T4" fmla="*/ 0 w 595"/>
                <a:gd name="T5" fmla="*/ 624 h 674"/>
                <a:gd name="T6" fmla="*/ 0 w 595"/>
                <a:gd name="T7" fmla="*/ 50 h 674"/>
                <a:gd name="T8" fmla="*/ 24 w 595"/>
                <a:gd name="T9" fmla="*/ 9 h 674"/>
                <a:gd name="T10" fmla="*/ 72 w 595"/>
                <a:gd name="T11" fmla="*/ 9 h 674"/>
                <a:gd name="T12" fmla="*/ 571 w 595"/>
                <a:gd name="T13" fmla="*/ 296 h 674"/>
                <a:gd name="T14" fmla="*/ 595 w 595"/>
                <a:gd name="T15" fmla="*/ 337 h 674"/>
                <a:gd name="T16" fmla="*/ 571 w 595"/>
                <a:gd name="T17" fmla="*/ 378 h 674"/>
                <a:gd name="T18" fmla="*/ 72 w 595"/>
                <a:gd name="T19" fmla="*/ 665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5" h="674">
                  <a:moveTo>
                    <a:pt x="72" y="665"/>
                  </a:moveTo>
                  <a:cubicBezTo>
                    <a:pt x="57" y="674"/>
                    <a:pt x="39" y="674"/>
                    <a:pt x="24" y="665"/>
                  </a:cubicBezTo>
                  <a:cubicBezTo>
                    <a:pt x="9" y="657"/>
                    <a:pt x="0" y="641"/>
                    <a:pt x="0" y="62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3"/>
                    <a:pt x="9" y="17"/>
                    <a:pt x="24" y="9"/>
                  </a:cubicBezTo>
                  <a:cubicBezTo>
                    <a:pt x="39" y="0"/>
                    <a:pt x="57" y="0"/>
                    <a:pt x="72" y="9"/>
                  </a:cubicBezTo>
                  <a:cubicBezTo>
                    <a:pt x="571" y="296"/>
                    <a:pt x="571" y="296"/>
                    <a:pt x="571" y="296"/>
                  </a:cubicBezTo>
                  <a:cubicBezTo>
                    <a:pt x="586" y="304"/>
                    <a:pt x="595" y="320"/>
                    <a:pt x="595" y="337"/>
                  </a:cubicBezTo>
                  <a:cubicBezTo>
                    <a:pt x="595" y="354"/>
                    <a:pt x="586" y="370"/>
                    <a:pt x="571" y="378"/>
                  </a:cubicBezTo>
                  <a:cubicBezTo>
                    <a:pt x="72" y="665"/>
                    <a:pt x="72" y="665"/>
                    <a:pt x="72" y="665"/>
                  </a:cubicBezTo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88A26DD-AB31-4FF7-808F-D34498D86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953" y="990928"/>
              <a:ext cx="2562225" cy="2882900"/>
            </a:xfrm>
            <a:custGeom>
              <a:avLst/>
              <a:gdLst>
                <a:gd name="T0" fmla="*/ 76 w 603"/>
                <a:gd name="T1" fmla="*/ 667 h 678"/>
                <a:gd name="T2" fmla="*/ 74 w 603"/>
                <a:gd name="T3" fmla="*/ 664 h 678"/>
                <a:gd name="T4" fmla="*/ 52 w 603"/>
                <a:gd name="T5" fmla="*/ 670 h 678"/>
                <a:gd name="T6" fmla="*/ 30 w 603"/>
                <a:gd name="T7" fmla="*/ 664 h 678"/>
                <a:gd name="T8" fmla="*/ 8 w 603"/>
                <a:gd name="T9" fmla="*/ 626 h 678"/>
                <a:gd name="T10" fmla="*/ 8 w 603"/>
                <a:gd name="T11" fmla="*/ 52 h 678"/>
                <a:gd name="T12" fmla="*/ 30 w 603"/>
                <a:gd name="T13" fmla="*/ 14 h 678"/>
                <a:gd name="T14" fmla="*/ 52 w 603"/>
                <a:gd name="T15" fmla="*/ 8 h 678"/>
                <a:gd name="T16" fmla="*/ 74 w 603"/>
                <a:gd name="T17" fmla="*/ 14 h 678"/>
                <a:gd name="T18" fmla="*/ 573 w 603"/>
                <a:gd name="T19" fmla="*/ 301 h 678"/>
                <a:gd name="T20" fmla="*/ 595 w 603"/>
                <a:gd name="T21" fmla="*/ 339 h 678"/>
                <a:gd name="T22" fmla="*/ 573 w 603"/>
                <a:gd name="T23" fmla="*/ 377 h 678"/>
                <a:gd name="T24" fmla="*/ 74 w 603"/>
                <a:gd name="T25" fmla="*/ 664 h 678"/>
                <a:gd name="T26" fmla="*/ 76 w 603"/>
                <a:gd name="T27" fmla="*/ 667 h 678"/>
                <a:gd name="T28" fmla="*/ 78 w 603"/>
                <a:gd name="T29" fmla="*/ 671 h 678"/>
                <a:gd name="T30" fmla="*/ 577 w 603"/>
                <a:gd name="T31" fmla="*/ 384 h 678"/>
                <a:gd name="T32" fmla="*/ 603 w 603"/>
                <a:gd name="T33" fmla="*/ 339 h 678"/>
                <a:gd name="T34" fmla="*/ 577 w 603"/>
                <a:gd name="T35" fmla="*/ 294 h 678"/>
                <a:gd name="T36" fmla="*/ 78 w 603"/>
                <a:gd name="T37" fmla="*/ 7 h 678"/>
                <a:gd name="T38" fmla="*/ 52 w 603"/>
                <a:gd name="T39" fmla="*/ 0 h 678"/>
                <a:gd name="T40" fmla="*/ 26 w 603"/>
                <a:gd name="T41" fmla="*/ 7 h 678"/>
                <a:gd name="T42" fmla="*/ 0 w 603"/>
                <a:gd name="T43" fmla="*/ 52 h 678"/>
                <a:gd name="T44" fmla="*/ 0 w 603"/>
                <a:gd name="T45" fmla="*/ 626 h 678"/>
                <a:gd name="T46" fmla="*/ 26 w 603"/>
                <a:gd name="T47" fmla="*/ 671 h 678"/>
                <a:gd name="T48" fmla="*/ 52 w 603"/>
                <a:gd name="T49" fmla="*/ 678 h 678"/>
                <a:gd name="T50" fmla="*/ 78 w 603"/>
                <a:gd name="T51" fmla="*/ 671 h 678"/>
                <a:gd name="T52" fmla="*/ 76 w 603"/>
                <a:gd name="T53" fmla="*/ 66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3" h="678">
                  <a:moveTo>
                    <a:pt x="76" y="667"/>
                  </a:moveTo>
                  <a:cubicBezTo>
                    <a:pt x="74" y="664"/>
                    <a:pt x="74" y="664"/>
                    <a:pt x="74" y="664"/>
                  </a:cubicBezTo>
                  <a:cubicBezTo>
                    <a:pt x="67" y="668"/>
                    <a:pt x="60" y="670"/>
                    <a:pt x="52" y="670"/>
                  </a:cubicBezTo>
                  <a:cubicBezTo>
                    <a:pt x="44" y="670"/>
                    <a:pt x="37" y="668"/>
                    <a:pt x="30" y="664"/>
                  </a:cubicBezTo>
                  <a:cubicBezTo>
                    <a:pt x="17" y="656"/>
                    <a:pt x="8" y="642"/>
                    <a:pt x="8" y="62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36"/>
                    <a:pt x="17" y="22"/>
                    <a:pt x="30" y="14"/>
                  </a:cubicBezTo>
                  <a:cubicBezTo>
                    <a:pt x="37" y="10"/>
                    <a:pt x="44" y="8"/>
                    <a:pt x="52" y="8"/>
                  </a:cubicBezTo>
                  <a:cubicBezTo>
                    <a:pt x="60" y="8"/>
                    <a:pt x="67" y="10"/>
                    <a:pt x="74" y="14"/>
                  </a:cubicBezTo>
                  <a:cubicBezTo>
                    <a:pt x="573" y="301"/>
                    <a:pt x="573" y="301"/>
                    <a:pt x="573" y="301"/>
                  </a:cubicBezTo>
                  <a:cubicBezTo>
                    <a:pt x="587" y="309"/>
                    <a:pt x="595" y="323"/>
                    <a:pt x="595" y="339"/>
                  </a:cubicBezTo>
                  <a:cubicBezTo>
                    <a:pt x="595" y="355"/>
                    <a:pt x="587" y="369"/>
                    <a:pt x="573" y="377"/>
                  </a:cubicBezTo>
                  <a:cubicBezTo>
                    <a:pt x="74" y="664"/>
                    <a:pt x="74" y="664"/>
                    <a:pt x="74" y="664"/>
                  </a:cubicBezTo>
                  <a:cubicBezTo>
                    <a:pt x="76" y="667"/>
                    <a:pt x="76" y="667"/>
                    <a:pt x="76" y="667"/>
                  </a:cubicBezTo>
                  <a:cubicBezTo>
                    <a:pt x="78" y="671"/>
                    <a:pt x="78" y="671"/>
                    <a:pt x="78" y="671"/>
                  </a:cubicBezTo>
                  <a:cubicBezTo>
                    <a:pt x="577" y="384"/>
                    <a:pt x="577" y="384"/>
                    <a:pt x="577" y="384"/>
                  </a:cubicBezTo>
                  <a:cubicBezTo>
                    <a:pt x="593" y="375"/>
                    <a:pt x="603" y="358"/>
                    <a:pt x="603" y="339"/>
                  </a:cubicBezTo>
                  <a:cubicBezTo>
                    <a:pt x="603" y="320"/>
                    <a:pt x="593" y="303"/>
                    <a:pt x="577" y="294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0" y="3"/>
                    <a:pt x="61" y="0"/>
                    <a:pt x="52" y="0"/>
                  </a:cubicBezTo>
                  <a:cubicBezTo>
                    <a:pt x="43" y="0"/>
                    <a:pt x="34" y="3"/>
                    <a:pt x="26" y="7"/>
                  </a:cubicBezTo>
                  <a:cubicBezTo>
                    <a:pt x="10" y="17"/>
                    <a:pt x="0" y="34"/>
                    <a:pt x="0" y="52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644"/>
                    <a:pt x="10" y="661"/>
                    <a:pt x="26" y="671"/>
                  </a:cubicBezTo>
                  <a:cubicBezTo>
                    <a:pt x="34" y="675"/>
                    <a:pt x="43" y="678"/>
                    <a:pt x="52" y="678"/>
                  </a:cubicBezTo>
                  <a:cubicBezTo>
                    <a:pt x="61" y="678"/>
                    <a:pt x="70" y="675"/>
                    <a:pt x="78" y="671"/>
                  </a:cubicBezTo>
                  <a:cubicBezTo>
                    <a:pt x="76" y="667"/>
                    <a:pt x="76" y="667"/>
                    <a:pt x="76" y="6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EA1B176-2A04-4F77-B219-D0CE6FA8CEE4}"/>
              </a:ext>
            </a:extLst>
          </p:cNvPr>
          <p:cNvGrpSpPr/>
          <p:nvPr userDrawn="1"/>
        </p:nvGrpSpPr>
        <p:grpSpPr>
          <a:xfrm>
            <a:off x="-123957" y="2034972"/>
            <a:ext cx="828675" cy="935038"/>
            <a:chOff x="959665" y="1964065"/>
            <a:chExt cx="828675" cy="935038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5F8B9E5-F279-490B-AA1A-468181572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665" y="1964065"/>
              <a:ext cx="395288" cy="935038"/>
            </a:xfrm>
            <a:custGeom>
              <a:avLst/>
              <a:gdLst>
                <a:gd name="T0" fmla="*/ 15 w 93"/>
                <a:gd name="T1" fmla="*/ 0 h 220"/>
                <a:gd name="T2" fmla="*/ 8 w 93"/>
                <a:gd name="T3" fmla="*/ 2 h 220"/>
                <a:gd name="T4" fmla="*/ 0 w 93"/>
                <a:gd name="T5" fmla="*/ 16 h 220"/>
                <a:gd name="T6" fmla="*/ 0 w 93"/>
                <a:gd name="T7" fmla="*/ 204 h 220"/>
                <a:gd name="T8" fmla="*/ 8 w 93"/>
                <a:gd name="T9" fmla="*/ 218 h 220"/>
                <a:gd name="T10" fmla="*/ 16 w 93"/>
                <a:gd name="T11" fmla="*/ 220 h 220"/>
                <a:gd name="T12" fmla="*/ 23 w 93"/>
                <a:gd name="T13" fmla="*/ 218 h 220"/>
                <a:gd name="T14" fmla="*/ 93 w 93"/>
                <a:gd name="T15" fmla="*/ 177 h 220"/>
                <a:gd name="T16" fmla="*/ 93 w 93"/>
                <a:gd name="T17" fmla="*/ 43 h 220"/>
                <a:gd name="T18" fmla="*/ 23 w 93"/>
                <a:gd name="T19" fmla="*/ 2 h 220"/>
                <a:gd name="T20" fmla="*/ 15 w 93"/>
                <a:gd name="T2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220">
                  <a:moveTo>
                    <a:pt x="15" y="0"/>
                  </a:move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0"/>
                    <a:pt x="0" y="16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10"/>
                    <a:pt x="3" y="215"/>
                    <a:pt x="8" y="218"/>
                  </a:cubicBezTo>
                  <a:cubicBezTo>
                    <a:pt x="10" y="219"/>
                    <a:pt x="13" y="220"/>
                    <a:pt x="16" y="220"/>
                  </a:cubicBezTo>
                  <a:cubicBezTo>
                    <a:pt x="18" y="220"/>
                    <a:pt x="21" y="219"/>
                    <a:pt x="23" y="218"/>
                  </a:cubicBezTo>
                  <a:cubicBezTo>
                    <a:pt x="93" y="177"/>
                    <a:pt x="93" y="177"/>
                    <a:pt x="93" y="177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1"/>
                    <a:pt x="18" y="0"/>
                    <a:pt x="15" y="0"/>
                  </a:cubicBezTo>
                </a:path>
              </a:pathLst>
            </a:custGeom>
            <a:solidFill>
              <a:srgbClr val="FBD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5EAA086-F557-4242-87BB-23DDD1240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290" y="2164090"/>
              <a:ext cx="400050" cy="536575"/>
            </a:xfrm>
            <a:custGeom>
              <a:avLst/>
              <a:gdLst>
                <a:gd name="T0" fmla="*/ 0 w 94"/>
                <a:gd name="T1" fmla="*/ 0 h 126"/>
                <a:gd name="T2" fmla="*/ 0 w 94"/>
                <a:gd name="T3" fmla="*/ 126 h 126"/>
                <a:gd name="T4" fmla="*/ 86 w 94"/>
                <a:gd name="T5" fmla="*/ 77 h 126"/>
                <a:gd name="T6" fmla="*/ 94 w 94"/>
                <a:gd name="T7" fmla="*/ 63 h 126"/>
                <a:gd name="T8" fmla="*/ 86 w 94"/>
                <a:gd name="T9" fmla="*/ 49 h 126"/>
                <a:gd name="T10" fmla="*/ 0 w 94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26">
                  <a:moveTo>
                    <a:pt x="0" y="0"/>
                  </a:moveTo>
                  <a:cubicBezTo>
                    <a:pt x="0" y="126"/>
                    <a:pt x="0" y="126"/>
                    <a:pt x="0" y="126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91" y="74"/>
                    <a:pt x="94" y="69"/>
                    <a:pt x="94" y="63"/>
                  </a:cubicBezTo>
                  <a:cubicBezTo>
                    <a:pt x="94" y="57"/>
                    <a:pt x="91" y="52"/>
                    <a:pt x="86" y="4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C9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498509E-4B90-4BD5-9195-4FCA04299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953" y="2146628"/>
              <a:ext cx="33338" cy="569913"/>
            </a:xfrm>
            <a:custGeom>
              <a:avLst/>
              <a:gdLst>
                <a:gd name="T0" fmla="*/ 0 w 21"/>
                <a:gd name="T1" fmla="*/ 0 h 359"/>
                <a:gd name="T2" fmla="*/ 0 w 21"/>
                <a:gd name="T3" fmla="*/ 359 h 359"/>
                <a:gd name="T4" fmla="*/ 21 w 21"/>
                <a:gd name="T5" fmla="*/ 349 h 359"/>
                <a:gd name="T6" fmla="*/ 21 w 21"/>
                <a:gd name="T7" fmla="*/ 11 h 359"/>
                <a:gd name="T8" fmla="*/ 0 w 21"/>
                <a:gd name="T9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59">
                  <a:moveTo>
                    <a:pt x="0" y="0"/>
                  </a:moveTo>
                  <a:lnTo>
                    <a:pt x="0" y="359"/>
                  </a:lnTo>
                  <a:lnTo>
                    <a:pt x="21" y="349"/>
                  </a:lnTo>
                  <a:lnTo>
                    <a:pt x="21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CC1AB0A2-4B51-45C3-B331-2F15252A9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953" y="2146628"/>
              <a:ext cx="33338" cy="569913"/>
            </a:xfrm>
            <a:custGeom>
              <a:avLst/>
              <a:gdLst>
                <a:gd name="T0" fmla="*/ 0 w 21"/>
                <a:gd name="T1" fmla="*/ 0 h 359"/>
                <a:gd name="T2" fmla="*/ 0 w 21"/>
                <a:gd name="T3" fmla="*/ 359 h 359"/>
                <a:gd name="T4" fmla="*/ 21 w 21"/>
                <a:gd name="T5" fmla="*/ 349 h 359"/>
                <a:gd name="T6" fmla="*/ 21 w 21"/>
                <a:gd name="T7" fmla="*/ 11 h 359"/>
                <a:gd name="T8" fmla="*/ 0 w 21"/>
                <a:gd name="T9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59">
                  <a:moveTo>
                    <a:pt x="0" y="0"/>
                  </a:moveTo>
                  <a:lnTo>
                    <a:pt x="0" y="359"/>
                  </a:lnTo>
                  <a:lnTo>
                    <a:pt x="21" y="349"/>
                  </a:lnTo>
                  <a:lnTo>
                    <a:pt x="21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Freeform 5">
            <a:extLst>
              <a:ext uri="{FF2B5EF4-FFF2-40B4-BE49-F238E27FC236}">
                <a16:creationId xmlns:a16="http://schemas.microsoft.com/office/drawing/2014/main" id="{1E01CFC1-08C0-4185-A83C-6B13D7AAE3F3}"/>
              </a:ext>
            </a:extLst>
          </p:cNvPr>
          <p:cNvSpPr>
            <a:spLocks/>
          </p:cNvSpPr>
          <p:nvPr userDrawn="1"/>
        </p:nvSpPr>
        <p:spPr bwMode="auto">
          <a:xfrm flipH="1">
            <a:off x="949855" y="-450938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noFill/>
          <a:ln>
            <a:solidFill>
              <a:srgbClr val="F7691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544872F1-3879-4D76-8D64-9DA315FBC146}"/>
              </a:ext>
            </a:extLst>
          </p:cNvPr>
          <p:cNvSpPr>
            <a:spLocks/>
          </p:cNvSpPr>
          <p:nvPr userDrawn="1"/>
        </p:nvSpPr>
        <p:spPr bwMode="auto">
          <a:xfrm>
            <a:off x="3601181" y="-1245775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solidFill>
            <a:srgbClr val="FDE5B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8FDAD97A-E218-43E4-83DA-F8EEDE507D69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647482" y="3934431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solidFill>
            <a:srgbClr val="FDE5B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00C6367B-417A-4D5E-B834-F91BFAEA130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296150" y="3415291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solidFill>
            <a:srgbClr val="F8A72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原创设计师QQ598969553      _7"/>
          <p:cNvSpPr>
            <a:spLocks noChangeShapeType="1"/>
          </p:cNvSpPr>
          <p:nvPr userDrawn="1"/>
        </p:nvSpPr>
        <p:spPr bwMode="auto">
          <a:xfrm>
            <a:off x="3601180" y="2754848"/>
            <a:ext cx="5542820" cy="0"/>
          </a:xfrm>
          <a:prstGeom prst="line">
            <a:avLst/>
          </a:prstGeom>
          <a:noFill/>
          <a:ln w="19050">
            <a:solidFill>
              <a:srgbClr val="435457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1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decel="5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8" grpId="0" animBg="1"/>
          <p:bldP spid="19" grpId="0" animBg="1"/>
          <p:bldP spid="20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decel="5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8" grpId="0" animBg="1"/>
          <p:bldP spid="19" grpId="0" animBg="1"/>
          <p:bldP spid="20" grpId="0" animBg="1"/>
          <p:bldP spid="21" grpId="0" animBg="1"/>
        </p:bldLst>
      </p:timing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31700" y="-44058"/>
            <a:ext cx="9343380" cy="5307645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E01CFC1-08C0-4185-A83C-6B13D7AAE3F3}"/>
              </a:ext>
            </a:extLst>
          </p:cNvPr>
          <p:cNvSpPr>
            <a:spLocks/>
          </p:cNvSpPr>
          <p:nvPr userDrawn="1"/>
        </p:nvSpPr>
        <p:spPr bwMode="auto">
          <a:xfrm>
            <a:off x="198802" y="3197752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noFill/>
          <a:ln>
            <a:solidFill>
              <a:srgbClr val="F7691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直角三角形 8"/>
          <p:cNvSpPr/>
          <p:nvPr userDrawn="1"/>
        </p:nvSpPr>
        <p:spPr>
          <a:xfrm rot="5400000" flipH="1">
            <a:off x="0" y="4356480"/>
            <a:ext cx="787020" cy="787020"/>
          </a:xfrm>
          <a:prstGeom prst="rtTriangle">
            <a:avLst/>
          </a:prstGeom>
          <a:solidFill>
            <a:srgbClr val="7C6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1491630"/>
            <a:ext cx="5266394" cy="2069256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/>
          <a:srcRect l="4632"/>
          <a:stretch/>
        </p:blipFill>
        <p:spPr>
          <a:xfrm flipH="1">
            <a:off x="4297353" y="267494"/>
            <a:ext cx="4633850" cy="4706520"/>
          </a:xfrm>
          <a:prstGeom prst="rect">
            <a:avLst/>
          </a:prstGeom>
        </p:spPr>
      </p:pic>
      <p:sp>
        <p:nvSpPr>
          <p:cNvPr id="12" name="TextBox 22"/>
          <p:cNvSpPr txBox="1"/>
          <p:nvPr userDrawn="1"/>
        </p:nvSpPr>
        <p:spPr>
          <a:xfrm>
            <a:off x="4527824" y="1890096"/>
            <a:ext cx="2695641" cy="1042128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endParaRPr lang="zh-CN" alt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2"/>
          <p:cNvSpPr/>
          <p:nvPr userDrawn="1"/>
        </p:nvSpPr>
        <p:spPr>
          <a:xfrm flipH="1">
            <a:off x="4642012" y="316731"/>
            <a:ext cx="4466492" cy="4586068"/>
          </a:xfrm>
          <a:custGeom>
            <a:avLst/>
            <a:gdLst>
              <a:gd name="connsiteX0" fmla="*/ 0 w 4747430"/>
              <a:gd name="connsiteY0" fmla="*/ 0 h 6889750"/>
              <a:gd name="connsiteX1" fmla="*/ 4747430 w 4747430"/>
              <a:gd name="connsiteY1" fmla="*/ 0 h 6889750"/>
              <a:gd name="connsiteX2" fmla="*/ 4747430 w 4747430"/>
              <a:gd name="connsiteY2" fmla="*/ 6889750 h 6889750"/>
              <a:gd name="connsiteX3" fmla="*/ 0 w 4747430"/>
              <a:gd name="connsiteY3" fmla="*/ 6889750 h 6889750"/>
              <a:gd name="connsiteX4" fmla="*/ 0 w 4747430"/>
              <a:gd name="connsiteY4" fmla="*/ 0 h 6889750"/>
              <a:gd name="connsiteX0" fmla="*/ 0 w 4747430"/>
              <a:gd name="connsiteY0" fmla="*/ 0 h 6889750"/>
              <a:gd name="connsiteX1" fmla="*/ 3805529 w 4747430"/>
              <a:gd name="connsiteY1" fmla="*/ 0 h 6889750"/>
              <a:gd name="connsiteX2" fmla="*/ 4747430 w 4747430"/>
              <a:gd name="connsiteY2" fmla="*/ 6889750 h 6889750"/>
              <a:gd name="connsiteX3" fmla="*/ 0 w 4747430"/>
              <a:gd name="connsiteY3" fmla="*/ 6889750 h 6889750"/>
              <a:gd name="connsiteX4" fmla="*/ 0 w 4747430"/>
              <a:gd name="connsiteY4" fmla="*/ 0 h 688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7430" h="6889750">
                <a:moveTo>
                  <a:pt x="0" y="0"/>
                </a:moveTo>
                <a:lnTo>
                  <a:pt x="3805529" y="0"/>
                </a:lnTo>
                <a:lnTo>
                  <a:pt x="4747430" y="6889750"/>
                </a:lnTo>
                <a:lnTo>
                  <a:pt x="0" y="688975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8356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66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8292B55-CCB5-46A3-A203-BDB988EA4356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5F67893-167C-41FE-A80C-28A59E1372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770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8292B55-CCB5-46A3-A203-BDB988EA4356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5F67893-167C-41FE-A80C-28A59E1372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69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8292B55-CCB5-46A3-A203-BDB988EA4356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5F67893-167C-41FE-A80C-28A59E1372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093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8292B55-CCB5-46A3-A203-BDB988EA4356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5F67893-167C-41FE-A80C-28A59E1372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870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38292B55-CCB5-46A3-A203-BDB988EA4356}" type="datetimeFigureOut">
              <a:rPr lang="zh-CN" altLang="en-US" smtClean="0"/>
              <a:t>2020/4/16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5F67893-167C-41FE-A80C-28A59E1372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06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4582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2"/>
          <p:cNvSpPr txBox="1"/>
          <p:nvPr/>
        </p:nvSpPr>
        <p:spPr>
          <a:xfrm>
            <a:off x="622680" y="1610708"/>
            <a:ext cx="4248472" cy="165618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PLD</a:t>
            </a:r>
            <a:r>
              <a:rPr lang="zh-CN" altLang="en-US" sz="4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器件原理</a:t>
            </a:r>
          </a:p>
        </p:txBody>
      </p:sp>
    </p:spTree>
    <p:extLst>
      <p:ext uri="{BB962C8B-B14F-4D97-AF65-F5344CB8AC3E}">
        <p14:creationId xmlns:p14="http://schemas.microsoft.com/office/powerpoint/2010/main" val="171005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53829" y="1253304"/>
            <a:ext cx="2705099" cy="898664"/>
          </a:xfrm>
          <a:prstGeom prst="rect">
            <a:avLst/>
          </a:prstGeom>
          <a:ln>
            <a:noFill/>
          </a:ln>
        </p:spPr>
        <p:txBody>
          <a:bodyPr wrap="square">
            <a:normAutofit/>
          </a:bodyPr>
          <a:lstStyle/>
          <a:p>
            <a:pPr marL="342900" indent="-342900">
              <a:lnSpc>
                <a:spcPct val="160000"/>
              </a:lnSpc>
              <a:spcBef>
                <a:spcPts val="500"/>
              </a:spcBef>
              <a:buClr>
                <a:srgbClr val="0A377B"/>
              </a:buClr>
              <a:buSzPct val="67000"/>
              <a:buFont typeface="Wingdings" panose="05000000000000000000" pitchFamily="2" charset="2"/>
              <a:buChar char="l"/>
            </a:pP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的分类</a:t>
            </a:r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614" y="1361005"/>
            <a:ext cx="7369034" cy="2788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454096" y="4256989"/>
            <a:ext cx="8253552" cy="400110"/>
          </a:xfrm>
          <a:prstGeom prst="rect">
            <a:avLst/>
          </a:prstGeom>
          <a:solidFill>
            <a:srgbClr val="002060"/>
          </a:soli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kumimoji="1"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一般将</a:t>
            </a:r>
            <a:r>
              <a:rPr kumimoji="1"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GAL22V10</a:t>
            </a:r>
            <a:r>
              <a:rPr kumimoji="1"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500</a:t>
            </a:r>
            <a:r>
              <a:rPr kumimoji="1"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门</a:t>
            </a:r>
            <a:r>
              <a:rPr kumimoji="1"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~750</a:t>
            </a:r>
            <a:r>
              <a:rPr kumimoji="1"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门 ）作为简单</a:t>
            </a:r>
            <a:r>
              <a:rPr kumimoji="1"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kumimoji="1"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和高密度</a:t>
            </a:r>
            <a:r>
              <a:rPr kumimoji="1"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kumimoji="1"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的分水岭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110615" y="-27600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器件结构</a:t>
            </a:r>
          </a:p>
        </p:txBody>
      </p:sp>
    </p:spTree>
    <p:extLst>
      <p:ext uri="{BB962C8B-B14F-4D97-AF65-F5344CB8AC3E}">
        <p14:creationId xmlns:p14="http://schemas.microsoft.com/office/powerpoint/2010/main" val="336864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8035" y="988475"/>
            <a:ext cx="637283" cy="3480536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eaVert" wrap="square">
            <a:noAutofit/>
          </a:bodyPr>
          <a:lstStyle/>
          <a:p>
            <a:pPr>
              <a:lnSpc>
                <a:spcPct val="160000"/>
              </a:lnSpc>
              <a:spcBef>
                <a:spcPts val="500"/>
              </a:spcBef>
              <a:buClr>
                <a:srgbClr val="0066FF"/>
              </a:buClr>
              <a:buSzPct val="67000"/>
            </a:pPr>
            <a:r>
              <a:rPr kumimoji="1" lang="en-US" altLang="zh-CN" sz="20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PROM</a:t>
            </a:r>
            <a:r>
              <a:rPr kumimoji="1" lang="zh-CN" altLang="en-US" sz="20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的逻辑阵列结构 </a:t>
            </a:r>
            <a:endParaRPr lang="zh-CN" altLang="en-US" sz="2000" b="1" spc="300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9" descr="2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946225"/>
            <a:ext cx="7166910" cy="1822096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2" descr="2-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511" y="2474354"/>
            <a:ext cx="4306887" cy="2643187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箭头连接符 4"/>
          <p:cNvCxnSpPr/>
          <p:nvPr/>
        </p:nvCxnSpPr>
        <p:spPr>
          <a:xfrm>
            <a:off x="3551379" y="2202009"/>
            <a:ext cx="142874" cy="306755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endCxn id="8" idx="0"/>
          </p:cNvCxnSpPr>
          <p:nvPr/>
        </p:nvCxnSpPr>
        <p:spPr>
          <a:xfrm>
            <a:off x="6183594" y="2241181"/>
            <a:ext cx="1" cy="785813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872722" y="2508764"/>
            <a:ext cx="1928813" cy="2143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40657" y="3026994"/>
            <a:ext cx="1285875" cy="2143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1110615" y="-27600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器件结构</a:t>
            </a:r>
          </a:p>
        </p:txBody>
      </p:sp>
    </p:spTree>
    <p:extLst>
      <p:ext uri="{BB962C8B-B14F-4D97-AF65-F5344CB8AC3E}">
        <p14:creationId xmlns:p14="http://schemas.microsoft.com/office/powerpoint/2010/main" val="8967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2-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656" y="85642"/>
            <a:ext cx="2444051" cy="2256403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9" descr="2-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91" y="2479130"/>
            <a:ext cx="5502316" cy="2514175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60461" y="3202757"/>
            <a:ext cx="177793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kumimoji="1" lang="en-US" altLang="zh-C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PAL</a:t>
            </a:r>
            <a:r>
              <a:rPr kumimoji="1"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和</a:t>
            </a:r>
            <a:r>
              <a:rPr kumimoji="1" lang="en-US" altLang="zh-C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GAL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结构</a:t>
            </a:r>
            <a:r>
              <a:rPr kumimoji="1"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kumimoji="1"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540707" y="983662"/>
            <a:ext cx="22435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Font typeface="Wingdings" panose="05000000000000000000" pitchFamily="2" charset="2"/>
              <a:buChar char="l"/>
            </a:pPr>
            <a:r>
              <a:rPr kumimoji="1" lang="en-US" altLang="zh-C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PLA</a:t>
            </a:r>
            <a:endParaRPr kumimoji="1"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12" descr="2-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91" y="85642"/>
            <a:ext cx="2853527" cy="2256403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557118" y="1014824"/>
            <a:ext cx="137890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PROM</a:t>
            </a:r>
            <a:endParaRPr lang="zh-CN" altLang="en-US" sz="2000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84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>
          <a:xfrm>
            <a:off x="901924" y="176146"/>
            <a:ext cx="7756301" cy="471554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en-US" altLang="zh-CN" sz="2400" b="1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OLMC</a:t>
            </a:r>
            <a:r>
              <a:rPr lang="zh-CN" altLang="en-US" sz="2400" b="1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Output Logic Micro Cell</a:t>
            </a:r>
            <a:r>
              <a:rPr lang="zh-CN" altLang="en-US" sz="2400" b="1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输出逻辑宏单元</a:t>
            </a:r>
            <a:endParaRPr lang="zh-CN" altLang="en-US" sz="2400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5" descr="2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84" y="771525"/>
            <a:ext cx="8671744" cy="3589188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192686" y="4484538"/>
            <a:ext cx="31747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r>
              <a:rPr kumimoji="1"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GAL22V10</a:t>
            </a:r>
            <a:r>
              <a:rPr kumimoji="1"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的结构（局部）</a:t>
            </a:r>
            <a:r>
              <a:rPr kumimoji="1"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6842875" y="1076259"/>
            <a:ext cx="952733" cy="3286125"/>
          </a:xfrm>
          <a:prstGeom prst="rect">
            <a:avLst/>
          </a:prstGeom>
          <a:noFill/>
          <a:ln w="3810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846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809750" y="246063"/>
            <a:ext cx="7486650" cy="6905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en-US" altLang="zh-CN" sz="3600" b="1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PLD</a:t>
            </a:r>
            <a:r>
              <a:rPr lang="zh-CN" altLang="en-US" sz="3600" b="1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器件</a:t>
            </a:r>
            <a:endParaRPr lang="zh-CN" altLang="en-US" sz="3600" dirty="0"/>
          </a:p>
        </p:txBody>
      </p:sp>
      <p:grpSp>
        <p:nvGrpSpPr>
          <p:cNvPr id="3" name="组合 2"/>
          <p:cNvGrpSpPr/>
          <p:nvPr/>
        </p:nvGrpSpPr>
        <p:grpSpPr>
          <a:xfrm>
            <a:off x="476250" y="276225"/>
            <a:ext cx="590550" cy="571500"/>
            <a:chOff x="323850" y="304800"/>
            <a:chExt cx="590550" cy="571500"/>
          </a:xfrm>
        </p:grpSpPr>
        <p:sp>
          <p:nvSpPr>
            <p:cNvPr id="4" name="椭圆 3"/>
            <p:cNvSpPr/>
            <p:nvPr/>
          </p:nvSpPr>
          <p:spPr>
            <a:xfrm>
              <a:off x="323850" y="304800"/>
              <a:ext cx="590550" cy="5715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L 形 4"/>
            <p:cNvSpPr/>
            <p:nvPr/>
          </p:nvSpPr>
          <p:spPr>
            <a:xfrm rot="13825276">
              <a:off x="458814" y="477049"/>
              <a:ext cx="251056" cy="237330"/>
            </a:xfrm>
            <a:prstGeom prst="corner">
              <a:avLst>
                <a:gd name="adj1" fmla="val 24194"/>
                <a:gd name="adj2" fmla="val 2419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Picture 4" descr="26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04" y="111580"/>
            <a:ext cx="5411646" cy="3241372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5810250" y="404307"/>
            <a:ext cx="2324100" cy="83099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GAL22V10</a:t>
            </a:r>
            <a:r>
              <a:rPr kumimoji="1"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kumimoji="1" lang="en-US" altLang="zh-CN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OLMC</a:t>
            </a:r>
            <a:r>
              <a:rPr kumimoji="1" lang="zh-CN" altLang="en-US" sz="24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结构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3564500" y="2252216"/>
            <a:ext cx="928688" cy="357187"/>
          </a:xfrm>
          <a:prstGeom prst="rect">
            <a:avLst/>
          </a:prstGeom>
          <a:noFill/>
          <a:ln w="57150">
            <a:solidFill>
              <a:srgbClr val="0070C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9" name="TextBox 25"/>
          <p:cNvSpPr txBox="1"/>
          <p:nvPr/>
        </p:nvSpPr>
        <p:spPr>
          <a:xfrm>
            <a:off x="3975497" y="2994958"/>
            <a:ext cx="4158853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s0s1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是可编程的特征代码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取值决定了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方式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极性</a:t>
            </a:r>
            <a:endParaRPr lang="en-US" altLang="zh-CN" sz="20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寄存器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输出或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组合逻辑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原电平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输出或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反极性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</a:t>
            </a:r>
          </a:p>
        </p:txBody>
      </p:sp>
      <p:cxnSp>
        <p:nvCxnSpPr>
          <p:cNvPr id="10" name="直接箭头连接符 9"/>
          <p:cNvCxnSpPr/>
          <p:nvPr/>
        </p:nvCxnSpPr>
        <p:spPr bwMode="auto">
          <a:xfrm>
            <a:off x="3713726" y="2554187"/>
            <a:ext cx="315118" cy="571500"/>
          </a:xfrm>
          <a:prstGeom prst="straightConnector1">
            <a:avLst/>
          </a:prstGeom>
          <a:ln>
            <a:solidFill>
              <a:srgbClr val="0070C0"/>
            </a:solidFill>
            <a:headEnd type="none" w="med" len="med"/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0301">
            <a:off x="2603261" y="3384348"/>
            <a:ext cx="1002331" cy="151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70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>
          <a:xfrm>
            <a:off x="2462359" y="243708"/>
            <a:ext cx="3905250" cy="43127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 sz="2400" b="1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简单</a:t>
            </a:r>
            <a:r>
              <a:rPr lang="en-US" altLang="zh-CN" sz="2400" b="1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sz="2400" b="1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1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SPLD</a:t>
            </a:r>
            <a:r>
              <a:rPr lang="zh-CN" altLang="en-US" sz="2400" b="1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）总结</a:t>
            </a:r>
          </a:p>
          <a:p>
            <a:pPr>
              <a:buFont typeface="Wingdings" panose="05000000000000000000" pitchFamily="2" charset="2"/>
              <a:buChar char="l"/>
            </a:pPr>
            <a:endParaRPr lang="zh-CN" altLang="en-US" sz="2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34" descr="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42" y="812899"/>
            <a:ext cx="8771684" cy="2358926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9" descr="2-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858" y="3309741"/>
            <a:ext cx="1535167" cy="1553227"/>
          </a:xfrm>
          <a:prstGeom prst="rect">
            <a:avLst/>
          </a:prstGeom>
          <a:noFill/>
          <a:ln w="190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2-9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510" y="3309741"/>
            <a:ext cx="3399265" cy="1553227"/>
          </a:xfrm>
          <a:prstGeom prst="rect">
            <a:avLst/>
          </a:prstGeom>
          <a:noFill/>
          <a:ln w="190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2-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99" y="3309742"/>
            <a:ext cx="2530873" cy="1553227"/>
          </a:xfrm>
          <a:prstGeom prst="rect">
            <a:avLst/>
          </a:prstGeom>
          <a:noFill/>
          <a:ln w="19050">
            <a:solidFill>
              <a:srgbClr val="00206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47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686050" y="1009650"/>
            <a:ext cx="590550" cy="571500"/>
            <a:chOff x="323850" y="304800"/>
            <a:chExt cx="590550" cy="571500"/>
          </a:xfrm>
        </p:grpSpPr>
        <p:sp>
          <p:nvSpPr>
            <p:cNvPr id="3" name="椭圆 2"/>
            <p:cNvSpPr/>
            <p:nvPr/>
          </p:nvSpPr>
          <p:spPr>
            <a:xfrm>
              <a:off x="323850" y="304800"/>
              <a:ext cx="590550" cy="571500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L 形 3"/>
            <p:cNvSpPr/>
            <p:nvPr/>
          </p:nvSpPr>
          <p:spPr>
            <a:xfrm rot="13825276">
              <a:off x="458814" y="477049"/>
              <a:ext cx="251056" cy="237330"/>
            </a:xfrm>
            <a:prstGeom prst="corner">
              <a:avLst>
                <a:gd name="adj1" fmla="val 24194"/>
                <a:gd name="adj2" fmla="val 24194"/>
              </a:avLst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" y="886628"/>
            <a:ext cx="84582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45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65" y="800467"/>
            <a:ext cx="3570428" cy="3122613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612465" y="4013441"/>
            <a:ext cx="3570428" cy="10156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包含三种</a:t>
            </a:r>
            <a:r>
              <a:rPr lang="zh-CN" alt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结构</a:t>
            </a: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宏单元</a:t>
            </a: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MC</a:t>
            </a:r>
            <a:r>
              <a:rPr lang="zh-CN" alt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macro cell</a:t>
            </a:r>
            <a:r>
              <a:rPr lang="zh-CN" alt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）、</a:t>
            </a:r>
            <a:r>
              <a:rPr lang="zh-CN" alt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可编程</a:t>
            </a:r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IO</a:t>
            </a:r>
            <a:r>
              <a:rPr lang="zh-CN" alt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单元、可编程</a:t>
            </a:r>
            <a:r>
              <a:rPr lang="zh-CN" altLang="en-US" sz="2000" b="1" dirty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内部连</a:t>
            </a:r>
            <a:r>
              <a:rPr lang="zh-CN" alt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线。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332" y="123826"/>
            <a:ext cx="3758034" cy="3799254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053965" y="1676667"/>
            <a:ext cx="3275285" cy="1693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ea typeface="宋体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053965" y="1807776"/>
            <a:ext cx="4572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/>
            <a:r>
              <a:rPr lang="zh-CN" altLang="en-US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   与或阵列 </a:t>
            </a:r>
            <a:r>
              <a:rPr lang="en-US" altLang="zh-CN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</a:t>
            </a:r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触发器</a:t>
            </a:r>
            <a:endParaRPr lang="en-US" altLang="zh-CN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60641" y="694140"/>
            <a:ext cx="4038285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just"/>
            <a:r>
              <a:rPr kumimoji="1"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CPLD</a:t>
            </a:r>
            <a:r>
              <a:rPr kumimoji="1"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器件宏单元内部结构示意图 </a:t>
            </a:r>
          </a:p>
        </p:txBody>
      </p:sp>
      <p:sp>
        <p:nvSpPr>
          <p:cNvPr id="8" name="矩形 7"/>
          <p:cNvSpPr/>
          <p:nvPr/>
        </p:nvSpPr>
        <p:spPr>
          <a:xfrm>
            <a:off x="4792201" y="3988711"/>
            <a:ext cx="3775163" cy="1015663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66700" indent="-266700" algn="just"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MC</a:t>
            </a:r>
            <a:r>
              <a:rPr lang="zh-CN" alt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中与阵列输出数量</a:t>
            </a: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标志了</a:t>
            </a:r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CPLD</a:t>
            </a: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的容量</a:t>
            </a:r>
          </a:p>
          <a:p>
            <a:pPr marL="266700" indent="-266700" algn="just"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“与或”</a:t>
            </a:r>
            <a:r>
              <a:rPr lang="zh-CN" altLang="en-US" sz="20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阵列被称为</a:t>
            </a:r>
            <a:r>
              <a:rPr lang="zh-CN" alt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乘积项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1110615" y="-27600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CPLD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器件的结构</a:t>
            </a:r>
          </a:p>
        </p:txBody>
      </p:sp>
    </p:spTree>
    <p:extLst>
      <p:ext uri="{BB962C8B-B14F-4D97-AF65-F5344CB8AC3E}">
        <p14:creationId xmlns:p14="http://schemas.microsoft.com/office/powerpoint/2010/main" val="167079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7699" y="905851"/>
            <a:ext cx="7800976" cy="11327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normAutofit/>
          </a:bodyPr>
          <a:lstStyle/>
          <a:p>
            <a:pPr marL="342900" indent="-342900">
              <a:lnSpc>
                <a:spcPct val="160000"/>
              </a:lnSpc>
              <a:spcBef>
                <a:spcPts val="500"/>
              </a:spcBef>
              <a:buClr>
                <a:srgbClr val="0070C0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查找表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Look-Up-Table)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简称为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LUT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LUT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本质上就是一个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RAM</a:t>
            </a:r>
          </a:p>
          <a:p>
            <a:pPr marL="342900" indent="-342900">
              <a:lnSpc>
                <a:spcPct val="160000"/>
              </a:lnSpc>
              <a:spcBef>
                <a:spcPts val="500"/>
              </a:spcBef>
              <a:buClr>
                <a:srgbClr val="0070C0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输入查找表实现或门功能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945" y="2215653"/>
            <a:ext cx="2971800" cy="2476500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直接箭头连接符 3"/>
          <p:cNvCxnSpPr/>
          <p:nvPr/>
        </p:nvCxnSpPr>
        <p:spPr>
          <a:xfrm flipV="1">
            <a:off x="4691062" y="2476500"/>
            <a:ext cx="1571625" cy="71437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4619624" y="3048000"/>
            <a:ext cx="1714500" cy="50006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4619624" y="3690938"/>
            <a:ext cx="1785938" cy="2857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4548187" y="4333875"/>
            <a:ext cx="1785937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926" y="4652008"/>
            <a:ext cx="1133475" cy="361950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551" y="3044190"/>
            <a:ext cx="333375" cy="485775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614" y="2077405"/>
            <a:ext cx="1790700" cy="2941315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47" y="2759631"/>
            <a:ext cx="463508" cy="569118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150655" y="3355655"/>
            <a:ext cx="221538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数据选择器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：上支路选通</a:t>
            </a:r>
            <a:endParaRPr lang="en-US" altLang="zh-CN" sz="20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：下支路选通</a:t>
            </a:r>
          </a:p>
        </p:txBody>
      </p:sp>
      <p:sp>
        <p:nvSpPr>
          <p:cNvPr id="13" name="矩形 12"/>
          <p:cNvSpPr/>
          <p:nvPr/>
        </p:nvSpPr>
        <p:spPr>
          <a:xfrm>
            <a:off x="6409502" y="2213694"/>
            <a:ext cx="514349" cy="3634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418940" y="2794632"/>
            <a:ext cx="514349" cy="3634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418940" y="3414848"/>
            <a:ext cx="514349" cy="3634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407770" y="4071070"/>
            <a:ext cx="514349" cy="3634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标题 1"/>
          <p:cNvSpPr txBox="1">
            <a:spLocks/>
          </p:cNvSpPr>
          <p:nvPr/>
        </p:nvSpPr>
        <p:spPr>
          <a:xfrm>
            <a:off x="1110615" y="-27600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FPGA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的结构</a:t>
            </a:r>
          </a:p>
        </p:txBody>
      </p:sp>
    </p:spTree>
    <p:extLst>
      <p:ext uri="{BB962C8B-B14F-4D97-AF65-F5344CB8AC3E}">
        <p14:creationId xmlns:p14="http://schemas.microsoft.com/office/powerpoint/2010/main" val="2292455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954" y="1100518"/>
            <a:ext cx="2634315" cy="3395157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319" y="4630018"/>
            <a:ext cx="3771900" cy="390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algn="ctr" rotWithShape="0">
              <a:schemeClr val="bg2">
                <a:alpha val="50000"/>
              </a:schemeClr>
            </a:outerShdw>
          </a:effectLst>
          <a:extLst/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38" y="514225"/>
            <a:ext cx="3032427" cy="3981450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ffectLst>
            <a:outerShdw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1110615" y="-27600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FPGA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的结构</a:t>
            </a:r>
          </a:p>
        </p:txBody>
      </p:sp>
    </p:spTree>
    <p:extLst>
      <p:ext uri="{BB962C8B-B14F-4D97-AF65-F5344CB8AC3E}">
        <p14:creationId xmlns:p14="http://schemas.microsoft.com/office/powerpoint/2010/main" val="299840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58937" y="1806059"/>
            <a:ext cx="244009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sz="4400" b="1" dirty="0">
                <a:solidFill>
                  <a:srgbClr val="FFC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器件</a:t>
            </a:r>
            <a:endParaRPr lang="zh-CN" altLang="en-US" sz="4400" dirty="0">
              <a:solidFill>
                <a:srgbClr val="FFC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42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176308"/>
            <a:ext cx="4122490" cy="3719768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12"/>
          <p:cNvSpPr txBox="1"/>
          <p:nvPr/>
        </p:nvSpPr>
        <p:spPr>
          <a:xfrm>
            <a:off x="4312990" y="362513"/>
            <a:ext cx="4451787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FPGA</a:t>
            </a:r>
            <a:r>
              <a:rPr lang="zh-CN" altLang="en-US" sz="2000" b="1" dirty="0" smtClean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组成：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逻辑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块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LB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IO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单元、可编程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开关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矩阵、连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线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资源。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501" y="1580293"/>
            <a:ext cx="4450010" cy="3113665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817840" y="4693958"/>
            <a:ext cx="37433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FPGA</a:t>
            </a:r>
            <a:r>
              <a:rPr kumimoji="1"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XC4000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器件</a:t>
            </a:r>
            <a:r>
              <a:rPr kumimoji="1"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kumimoji="1" lang="en-US" altLang="zh-C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LB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结构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1110615" y="-27600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FPGA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器件</a:t>
            </a:r>
          </a:p>
        </p:txBody>
      </p:sp>
    </p:spTree>
    <p:extLst>
      <p:ext uri="{BB962C8B-B14F-4D97-AF65-F5344CB8AC3E}">
        <p14:creationId xmlns:p14="http://schemas.microsoft.com/office/powerpoint/2010/main" val="1772939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5847147"/>
              </p:ext>
            </p:extLst>
          </p:nvPr>
        </p:nvGraphicFramePr>
        <p:xfrm>
          <a:off x="412902" y="1253470"/>
          <a:ext cx="8232334" cy="329184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954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0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80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项目</a:t>
                      </a:r>
                      <a:endParaRPr lang="zh-CN" alt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FPGA</a:t>
                      </a:r>
                      <a:endParaRPr lang="zh-CN" alt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CPLD</a:t>
                      </a:r>
                      <a:endParaRPr lang="zh-CN" altLang="en-US" sz="2000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工艺</a:t>
                      </a:r>
                      <a:endParaRPr lang="zh-CN" altLang="en-US" sz="20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基于</a:t>
                      </a:r>
                      <a:r>
                        <a:rPr lang="en-US" altLang="zh-CN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LUT</a:t>
                      </a:r>
                      <a:r>
                        <a:rPr lang="zh-CN" alt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，多为</a:t>
                      </a:r>
                      <a:r>
                        <a:rPr lang="en-US" altLang="zh-CN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SRAM</a:t>
                      </a:r>
                      <a:endParaRPr lang="zh-CN" alt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基于乘积项，工艺多为</a:t>
                      </a:r>
                      <a:r>
                        <a:rPr lang="en-US" altLang="zh-CN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E</a:t>
                      </a:r>
                      <a:r>
                        <a:rPr lang="en-US" altLang="zh-CN" sz="2000" b="1" baseline="30000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CMOS</a:t>
                      </a:r>
                      <a:endParaRPr lang="zh-CN" alt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触发器数量</a:t>
                      </a:r>
                      <a:endParaRPr lang="zh-CN" altLang="en-US" sz="20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多，适合实现时序电路</a:t>
                      </a:r>
                      <a:endParaRPr lang="zh-CN" alt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少，适合实现组合电路</a:t>
                      </a:r>
                      <a:endParaRPr lang="zh-CN" alt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规模与复杂度</a:t>
                      </a:r>
                      <a:endParaRPr lang="zh-CN" altLang="en-US" sz="20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规模大，可到千万门级以上，适合复杂逻辑</a:t>
                      </a:r>
                      <a:endParaRPr lang="zh-CN" alt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规模小，适合简单逻辑</a:t>
                      </a:r>
                      <a:endParaRPr lang="zh-CN" alt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成本</a:t>
                      </a:r>
                      <a:endParaRPr lang="zh-CN" altLang="en-US" sz="20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高</a:t>
                      </a:r>
                      <a:endParaRPr lang="zh-CN" alt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低</a:t>
                      </a:r>
                      <a:endParaRPr lang="zh-CN" alt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rgbClr val="0070C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编程配置</a:t>
                      </a:r>
                      <a:endParaRPr lang="zh-CN" altLang="en-US" sz="2000" b="1" dirty="0">
                        <a:solidFill>
                          <a:srgbClr val="0070C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RAM</a:t>
                      </a:r>
                      <a:r>
                        <a:rPr lang="zh-CN" alt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型，掉电程序丢失</a:t>
                      </a:r>
                      <a:endParaRPr lang="zh-CN" alt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ROM</a:t>
                      </a:r>
                      <a:r>
                        <a:rPr lang="zh-CN" altLang="en-US" sz="2000" b="1" dirty="0" smtClean="0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型，掉电不丢失</a:t>
                      </a:r>
                      <a:endParaRPr lang="zh-CN" altLang="en-US" sz="2000" b="1" dirty="0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标题 1"/>
          <p:cNvSpPr txBox="1">
            <a:spLocks/>
          </p:cNvSpPr>
          <p:nvPr/>
        </p:nvSpPr>
        <p:spPr>
          <a:xfrm>
            <a:off x="1110615" y="-27600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FPGA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CPLD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器件</a:t>
            </a:r>
          </a:p>
        </p:txBody>
      </p:sp>
    </p:spTree>
    <p:extLst>
      <p:ext uri="{BB962C8B-B14F-4D97-AF65-F5344CB8AC3E}">
        <p14:creationId xmlns:p14="http://schemas.microsoft.com/office/powerpoint/2010/main" val="68970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>
          <a:xfrm>
            <a:off x="2162175" y="1236663"/>
            <a:ext cx="7886700" cy="3262312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全定制、半定制</a:t>
            </a:r>
            <a:endParaRPr lang="en-US" altLang="zh-CN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概念和原理</a:t>
            </a:r>
            <a:endParaRPr lang="en-US" altLang="zh-CN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简单</a:t>
            </a:r>
            <a:r>
              <a:rPr lang="en-US" altLang="zh-C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的组成原理和结构</a:t>
            </a:r>
            <a:endParaRPr lang="en-US" altLang="zh-CN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CPLD</a:t>
            </a:r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的组成与原理（乘积项）</a:t>
            </a:r>
            <a:endParaRPr lang="en-US" altLang="zh-CN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FPGA</a:t>
            </a:r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的组成与原理（查找表</a:t>
            </a:r>
            <a:r>
              <a:rPr lang="en-US" altLang="zh-C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LUT</a:t>
            </a:r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CPLD</a:t>
            </a:r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FPGA</a:t>
            </a:r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对比</a:t>
            </a:r>
            <a:endParaRPr lang="en-US" altLang="zh-CN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1110615" y="-27600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器件总结</a:t>
            </a:r>
          </a:p>
        </p:txBody>
      </p:sp>
    </p:spTree>
    <p:extLst>
      <p:ext uri="{BB962C8B-B14F-4D97-AF65-F5344CB8AC3E}">
        <p14:creationId xmlns:p14="http://schemas.microsoft.com/office/powerpoint/2010/main" val="244741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5061726" y="1744756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谢谢学习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24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>
          <a:xfrm>
            <a:off x="543605" y="966175"/>
            <a:ext cx="7886700" cy="2563601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可编程逻辑器件</a:t>
            </a:r>
            <a:r>
              <a:rPr lang="en-US" altLang="zh-CN" sz="2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PLD(Programmable logic device)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世纪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年代发展起来的一种可以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产生任意逻辑输出的通用型数字逻辑电路器件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有很高的集成度，足以满足设计一般的数字系统的需要，与门、或门、非门是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最基本的构成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的出现极大的改变了设计制作电子系统的方式与方法。</a:t>
            </a: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78246">
            <a:off x="588906" y="3810286"/>
            <a:ext cx="1541605" cy="10416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0255" t="11343" r="8303" b="17083"/>
          <a:stretch/>
        </p:blipFill>
        <p:spPr>
          <a:xfrm rot="852456">
            <a:off x="2823287" y="3746159"/>
            <a:ext cx="1320212" cy="11602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25477" t="2587" r="24948" b="12931"/>
          <a:stretch/>
        </p:blipFill>
        <p:spPr>
          <a:xfrm>
            <a:off x="4486955" y="3444261"/>
            <a:ext cx="1782042" cy="17640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262" y="3839724"/>
            <a:ext cx="2065390" cy="802093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1110615" y="-27600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器件概念</a:t>
            </a:r>
          </a:p>
        </p:txBody>
      </p:sp>
    </p:spTree>
    <p:extLst>
      <p:ext uri="{BB962C8B-B14F-4D97-AF65-F5344CB8AC3E}">
        <p14:creationId xmlns:p14="http://schemas.microsoft.com/office/powerpoint/2010/main" val="30868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3231" y="886785"/>
            <a:ext cx="4188408" cy="3506795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normAutofit fontScale="92500" lnSpcReduction="10000"/>
          </a:bodyPr>
          <a:lstStyle/>
          <a:p>
            <a:pPr marL="177800" lvl="1" indent="-177800">
              <a:lnSpc>
                <a:spcPct val="160000"/>
              </a:lnSpc>
              <a:spcBef>
                <a:spcPts val="500"/>
              </a:spcBef>
              <a:buClr>
                <a:srgbClr val="0070C0"/>
              </a:buClr>
              <a:buSzPct val="67000"/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可编程器件</a:t>
            </a:r>
            <a:r>
              <a:rPr lang="en-US" altLang="zh-CN" sz="2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endParaRPr lang="en-US" altLang="zh-CN" sz="2000" b="1" dirty="0" smtClean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34988" lvl="2" indent="-177800">
              <a:lnSpc>
                <a:spcPct val="160000"/>
              </a:lnSpc>
              <a:spcBef>
                <a:spcPts val="500"/>
              </a:spcBef>
              <a:buClr>
                <a:srgbClr val="0070C0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半定制器件</a:t>
            </a:r>
            <a:endParaRPr lang="en-US" altLang="zh-CN" sz="2000" dirty="0" smtClean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34988" lvl="2" indent="-177800">
              <a:lnSpc>
                <a:spcPct val="160000"/>
              </a:lnSpc>
              <a:spcBef>
                <a:spcPts val="500"/>
              </a:spcBef>
              <a:buClr>
                <a:srgbClr val="0070C0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包含各种逻辑资源和连线</a:t>
            </a:r>
            <a:endParaRPr lang="en-US" altLang="zh-CN" sz="2000" dirty="0" smtClean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34988" lvl="2" indent="-177800">
              <a:lnSpc>
                <a:spcPct val="160000"/>
              </a:lnSpc>
              <a:spcBef>
                <a:spcPts val="500"/>
              </a:spcBef>
              <a:buClr>
                <a:srgbClr val="0070C0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反复修改和编程</a:t>
            </a:r>
            <a:endParaRPr lang="en-US" altLang="zh-CN" sz="2000" dirty="0" smtClean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34988" lvl="2" indent="-177800">
              <a:lnSpc>
                <a:spcPct val="160000"/>
              </a:lnSpc>
              <a:spcBef>
                <a:spcPts val="500"/>
              </a:spcBef>
              <a:buClr>
                <a:srgbClr val="0070C0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开发</a:t>
            </a:r>
            <a:r>
              <a:rPr lang="zh-CN" alt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效率高、成本低、风险小</a:t>
            </a:r>
            <a:endParaRPr lang="en-US" altLang="zh-CN" sz="2000" dirty="0" smtClean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34988" lvl="2" indent="-177800">
              <a:lnSpc>
                <a:spcPct val="160000"/>
              </a:lnSpc>
              <a:spcBef>
                <a:spcPts val="500"/>
              </a:spcBef>
              <a:buClr>
                <a:srgbClr val="0070C0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适合周期短、投入少、风险小的选择</a:t>
            </a:r>
            <a:endParaRPr lang="en-US" altLang="zh-CN" sz="2000" dirty="0" smtClean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52425" y="192171"/>
            <a:ext cx="800100" cy="43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lang="zh-CN" altLang="en-US" sz="1800" dirty="0">
              <a:ln>
                <a:solidFill>
                  <a:schemeClr val="bg1"/>
                </a:solidFill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48582" y="0"/>
            <a:ext cx="2339102" cy="694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  <a:spcBef>
                <a:spcPts val="500"/>
              </a:spcBef>
              <a:buClr>
                <a:srgbClr val="0066FF"/>
              </a:buClr>
              <a:buSzPct val="67000"/>
            </a:pPr>
            <a:r>
              <a:rPr lang="zh-CN" altLang="en-US" sz="2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数字系统器件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00197" y="886786"/>
            <a:ext cx="3876174" cy="3610383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normAutofit fontScale="92500" lnSpcReduction="10000"/>
          </a:bodyPr>
          <a:lstStyle/>
          <a:p>
            <a:pPr marL="177800" lvl="1" indent="-177800">
              <a:lnSpc>
                <a:spcPct val="160000"/>
              </a:lnSpc>
              <a:spcBef>
                <a:spcPts val="500"/>
              </a:spcBef>
              <a:buClr>
                <a:srgbClr val="0070C0"/>
              </a:buClr>
              <a:buSzPct val="67000"/>
              <a:buFont typeface="Wingdings" panose="05000000000000000000" pitchFamily="2" charset="2"/>
              <a:buChar char="n"/>
            </a:pPr>
            <a:r>
              <a:rPr lang="zh-CN" altLang="en-US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专用集成电路（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ASIC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）：</a:t>
            </a:r>
            <a:endParaRPr lang="en-US" altLang="zh-CN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3888" lvl="2" indent="-166688">
              <a:lnSpc>
                <a:spcPct val="160000"/>
              </a:lnSpc>
              <a:spcBef>
                <a:spcPts val="500"/>
              </a:spcBef>
              <a:buClr>
                <a:srgbClr val="0070C0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全定制器件</a:t>
            </a:r>
            <a:endParaRPr lang="en-US" altLang="zh-CN" sz="20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3888" lvl="2" indent="-166688">
              <a:lnSpc>
                <a:spcPct val="160000"/>
              </a:lnSpc>
              <a:spcBef>
                <a:spcPts val="500"/>
              </a:spcBef>
              <a:buClr>
                <a:srgbClr val="0070C0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物理版图级实现</a:t>
            </a:r>
            <a:endParaRPr lang="en-US" altLang="zh-CN" sz="20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3888" lvl="2" indent="-166688">
              <a:lnSpc>
                <a:spcPct val="160000"/>
              </a:lnSpc>
              <a:spcBef>
                <a:spcPts val="500"/>
              </a:spcBef>
              <a:buClr>
                <a:srgbClr val="0070C0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流</a:t>
            </a:r>
            <a:r>
              <a:rPr lang="zh-CN" altLang="en-US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片后不能修改</a:t>
            </a:r>
            <a:endParaRPr lang="en-US" altLang="zh-CN" sz="20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3888" lvl="2" indent="-166688">
              <a:lnSpc>
                <a:spcPct val="160000"/>
              </a:lnSpc>
              <a:spcBef>
                <a:spcPts val="500"/>
              </a:spcBef>
              <a:buClr>
                <a:srgbClr val="0070C0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成本</a:t>
            </a:r>
            <a:r>
              <a:rPr lang="zh-CN" altLang="en-US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高、周期长</a:t>
            </a:r>
            <a:endParaRPr lang="en-US" altLang="zh-CN" sz="20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23888" lvl="2" indent="-166688">
              <a:lnSpc>
                <a:spcPct val="160000"/>
              </a:lnSpc>
              <a:spcBef>
                <a:spcPts val="500"/>
              </a:spcBef>
              <a:buClr>
                <a:srgbClr val="0070C0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适合性能要求高、批量大的芯片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64098" y="4497169"/>
            <a:ext cx="35237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ASIC</a:t>
            </a:r>
            <a:r>
              <a:rPr lang="zh-CN" altLang="en-US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Application 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specific </a:t>
            </a:r>
            <a:r>
              <a:rPr lang="en-US" altLang="zh-CN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intergrated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circuit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52475" y="4655684"/>
            <a:ext cx="35965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  Programmable logic device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34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065459" y="208449"/>
            <a:ext cx="7886700" cy="99377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全定制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VS </a:t>
            </a:r>
            <a:r>
              <a:rPr lang="zh-CN" altLang="en-US" sz="2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半定制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269806" y="4067052"/>
            <a:ext cx="1323975" cy="442912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smtClean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全定制</a:t>
            </a:r>
            <a:endParaRPr lang="zh-CN" altLang="en-US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661" y="1311462"/>
            <a:ext cx="2537114" cy="2537114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489" y="1311462"/>
            <a:ext cx="3356611" cy="2537114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5793797" y="3952708"/>
            <a:ext cx="1324841" cy="442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半定制</a:t>
            </a:r>
            <a:endParaRPr lang="zh-CN" altLang="en-US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08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>
          <a:xfrm>
            <a:off x="574816" y="1054535"/>
            <a:ext cx="7886700" cy="134587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组合电路：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与门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或门  二级电路</a:t>
            </a:r>
            <a:endParaRPr lang="en-US" altLang="zh-CN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时序电路：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与门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或门 二级电路  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 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存储元件（触发器）</a:t>
            </a:r>
            <a:endParaRPr lang="en-US" altLang="zh-CN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16" y="2499516"/>
            <a:ext cx="2703457" cy="1609999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549" y="2499516"/>
            <a:ext cx="5193677" cy="1604269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  <p:sp>
        <p:nvSpPr>
          <p:cNvPr id="5" name="矩形 4"/>
          <p:cNvSpPr/>
          <p:nvPr/>
        </p:nvSpPr>
        <p:spPr>
          <a:xfrm>
            <a:off x="914400" y="4276474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全加器（组合电路）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79168" y="4218311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计数器（时序电路）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1110615" y="-27600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器件原理</a:t>
            </a:r>
          </a:p>
        </p:txBody>
      </p:sp>
    </p:spTree>
    <p:extLst>
      <p:ext uri="{BB962C8B-B14F-4D97-AF65-F5344CB8AC3E}">
        <p14:creationId xmlns:p14="http://schemas.microsoft.com/office/powerpoint/2010/main" val="423992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>
          <a:xfrm>
            <a:off x="2590800" y="1029068"/>
            <a:ext cx="4095750" cy="587375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b="1" smtClean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b="1" smtClean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器件的结构原理图</a:t>
            </a:r>
            <a:endParaRPr lang="en-US" altLang="zh-CN" b="1" dirty="0" smtClean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110615" y="-27600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器件原理</a:t>
            </a:r>
          </a:p>
        </p:txBody>
      </p:sp>
      <p:sp>
        <p:nvSpPr>
          <p:cNvPr id="5" name="矩形 4"/>
          <p:cNvSpPr/>
          <p:nvPr/>
        </p:nvSpPr>
        <p:spPr>
          <a:xfrm>
            <a:off x="2992245" y="1746501"/>
            <a:ext cx="654204" cy="15022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/>
              <a:t>与阵列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221153" y="1746501"/>
            <a:ext cx="654204" cy="15022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/>
              <a:t>或阵列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719266" y="1746501"/>
            <a:ext cx="654204" cy="15022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/>
              <a:t>输入缓冲电路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532983" y="1746501"/>
            <a:ext cx="654204" cy="15022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/>
              <a:t>输出缓冲电路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505415" y="1996069"/>
            <a:ext cx="213851" cy="11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1505415" y="2207942"/>
            <a:ext cx="213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418278" y="2523369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 smtClean="0"/>
              <a:t>…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6187187" y="1983128"/>
            <a:ext cx="268530" cy="1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187187" y="2185640"/>
            <a:ext cx="268530" cy="6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6187187" y="2774400"/>
            <a:ext cx="268530" cy="2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224885" y="2372115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CN" dirty="0" smtClean="0"/>
              <a:t>…</a:t>
            </a:r>
          </a:p>
        </p:txBody>
      </p:sp>
      <p:cxnSp>
        <p:nvCxnSpPr>
          <p:cNvPr id="20" name="肘形连接符 19"/>
          <p:cNvCxnSpPr>
            <a:stCxn id="26" idx="3"/>
          </p:cNvCxnSpPr>
          <p:nvPr/>
        </p:nvCxnSpPr>
        <p:spPr>
          <a:xfrm flipH="1">
            <a:off x="1719266" y="3089826"/>
            <a:ext cx="4467921" cy="12700"/>
          </a:xfrm>
          <a:prstGeom prst="bentConnector5">
            <a:avLst>
              <a:gd name="adj1" fmla="val -5116"/>
              <a:gd name="adj2" fmla="val 3656457"/>
              <a:gd name="adj3" fmla="val 10511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5725522" y="3043627"/>
            <a:ext cx="461665" cy="92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983931" y="1946082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</a:t>
            </a:r>
            <a:endParaRPr lang="en-US" altLang="zh-CN" dirty="0" smtClean="0"/>
          </a:p>
          <a:p>
            <a:r>
              <a:rPr lang="zh-CN" altLang="en-US" dirty="0" smtClean="0"/>
              <a:t>入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6633642" y="1983128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</a:t>
            </a:r>
            <a:endParaRPr lang="en-US" altLang="zh-CN" dirty="0" smtClean="0"/>
          </a:p>
          <a:p>
            <a:r>
              <a:rPr lang="zh-CN" altLang="en-US" dirty="0" smtClean="0"/>
              <a:t>出</a:t>
            </a:r>
            <a:endParaRPr lang="zh-CN" altLang="en-US" dirty="0"/>
          </a:p>
        </p:txBody>
      </p:sp>
      <p:sp>
        <p:nvSpPr>
          <p:cNvPr id="40" name="右箭头 39"/>
          <p:cNvSpPr/>
          <p:nvPr/>
        </p:nvSpPr>
        <p:spPr>
          <a:xfrm>
            <a:off x="2373470" y="2343328"/>
            <a:ext cx="618775" cy="29006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右箭头 40"/>
          <p:cNvSpPr/>
          <p:nvPr/>
        </p:nvSpPr>
        <p:spPr>
          <a:xfrm>
            <a:off x="3643838" y="2292732"/>
            <a:ext cx="574432" cy="29006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右箭头 41"/>
          <p:cNvSpPr/>
          <p:nvPr/>
        </p:nvSpPr>
        <p:spPr>
          <a:xfrm>
            <a:off x="4869863" y="2292732"/>
            <a:ext cx="625421" cy="290068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/>
          <p:cNvSpPr/>
          <p:nvPr/>
        </p:nvSpPr>
        <p:spPr>
          <a:xfrm flipV="1">
            <a:off x="2992246" y="3273414"/>
            <a:ext cx="1877618" cy="506840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905128" y="3764910"/>
            <a:ext cx="1744854" cy="8309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</a:rPr>
              <a:t>增强输入驱动能力，产生信号原、反变量入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098431" y="3855037"/>
            <a:ext cx="1611030" cy="5847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b="1" smtClean="0">
                <a:solidFill>
                  <a:schemeClr val="bg1"/>
                </a:solidFill>
              </a:rPr>
              <a:t>实现各种逻辑函数和逻辑功能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053965" y="4011131"/>
            <a:ext cx="1611030" cy="33855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bg1"/>
                </a:solidFill>
              </a:rPr>
              <a:t>锁存、输出处理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cxnSp>
        <p:nvCxnSpPr>
          <p:cNvPr id="48" name="直接连接符 47"/>
          <p:cNvCxnSpPr>
            <a:stCxn id="8" idx="2"/>
          </p:cNvCxnSpPr>
          <p:nvPr/>
        </p:nvCxnSpPr>
        <p:spPr>
          <a:xfrm>
            <a:off x="2046368" y="3248761"/>
            <a:ext cx="0" cy="5297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endCxn id="46" idx="0"/>
          </p:cNvCxnSpPr>
          <p:nvPr/>
        </p:nvCxnSpPr>
        <p:spPr>
          <a:xfrm>
            <a:off x="5859480" y="3235163"/>
            <a:ext cx="0" cy="77596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3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4" grpId="0"/>
      <p:bldP spid="18" grpId="0"/>
      <p:bldP spid="38" grpId="0"/>
      <p:bldP spid="39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8375" y="1077581"/>
            <a:ext cx="721021" cy="274711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vert="eaVert" wrap="square">
            <a:normAutofit/>
          </a:bodyPr>
          <a:lstStyle/>
          <a:p>
            <a:pPr>
              <a:lnSpc>
                <a:spcPct val="160000"/>
              </a:lnSpc>
              <a:spcBef>
                <a:spcPts val="500"/>
              </a:spcBef>
              <a:buClr>
                <a:srgbClr val="0066FF"/>
              </a:buClr>
              <a:buSzPct val="67000"/>
            </a:pPr>
            <a:r>
              <a:rPr lang="en-US" altLang="zh-CN" sz="20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sz="2000" b="1" spc="300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电路符号表示 </a:t>
            </a:r>
          </a:p>
        </p:txBody>
      </p:sp>
      <p:pic>
        <p:nvPicPr>
          <p:cNvPr id="3" name="Picture 14" descr="b2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500" y="1089462"/>
            <a:ext cx="3284586" cy="1273088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5"/>
          <p:cNvSpPr>
            <a:spLocks noChangeArrowheads="1"/>
          </p:cNvSpPr>
          <p:nvPr/>
        </p:nvSpPr>
        <p:spPr bwMode="auto">
          <a:xfrm>
            <a:off x="1895144" y="2393403"/>
            <a:ext cx="25587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的输入缓冲电路</a:t>
            </a:r>
            <a:r>
              <a:rPr kumimoji="1" lang="zh-CN" altLang="en-US" sz="20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16" descr="b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335" y="1077581"/>
            <a:ext cx="3704490" cy="1284969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7" descr="b2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232" y="2838785"/>
            <a:ext cx="3740594" cy="1282802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8"/>
          <p:cNvSpPr>
            <a:spLocks noChangeArrowheads="1"/>
          </p:cNvSpPr>
          <p:nvPr/>
        </p:nvSpPr>
        <p:spPr bwMode="auto">
          <a:xfrm>
            <a:off x="5541983" y="2374764"/>
            <a:ext cx="1984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与阵列表示</a:t>
            </a: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5625889" y="4196036"/>
            <a:ext cx="19848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kumimoji="1"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或阵列表示</a:t>
            </a:r>
          </a:p>
        </p:txBody>
      </p:sp>
      <p:pic>
        <p:nvPicPr>
          <p:cNvPr id="9" name="Picture 6" descr="2-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500" y="2834328"/>
            <a:ext cx="3248482" cy="1287260"/>
          </a:xfrm>
          <a:prstGeom prst="rect">
            <a:avLst/>
          </a:prstGeom>
          <a:noFill/>
          <a:ln w="1905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983" y="4596146"/>
            <a:ext cx="2268770" cy="389945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11" name="标题 1"/>
          <p:cNvSpPr txBox="1">
            <a:spLocks/>
          </p:cNvSpPr>
          <p:nvPr/>
        </p:nvSpPr>
        <p:spPr>
          <a:xfrm>
            <a:off x="1110615" y="-27600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器件结构</a:t>
            </a:r>
          </a:p>
        </p:txBody>
      </p:sp>
    </p:spTree>
    <p:extLst>
      <p:ext uri="{BB962C8B-B14F-4D97-AF65-F5344CB8AC3E}">
        <p14:creationId xmlns:p14="http://schemas.microsoft.com/office/powerpoint/2010/main" val="182358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>
          <a:xfrm>
            <a:off x="1472564" y="1159276"/>
            <a:ext cx="3711575" cy="2376488"/>
          </a:xfrm>
          <a:prstGeom prst="rect">
            <a:avLst/>
          </a:prstGeom>
        </p:spPr>
        <p:txBody>
          <a:bodyPr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举例：简单的阵列表示</a:t>
            </a:r>
            <a:endParaRPr lang="en-US" altLang="zh-CN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输入</a:t>
            </a:r>
            <a:r>
              <a:rPr lang="en-US" altLang="zh-C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I1</a:t>
            </a:r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I2</a:t>
            </a:r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I3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输出为</a:t>
            </a:r>
            <a:r>
              <a:rPr lang="en-US" altLang="zh-C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O1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逻辑关系为？</a:t>
            </a:r>
            <a:endParaRPr lang="en-US" altLang="zh-CN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8" t="84893" r="18579" b="3476"/>
          <a:stretch/>
        </p:blipFill>
        <p:spPr bwMode="auto">
          <a:xfrm>
            <a:off x="2163103" y="4009588"/>
            <a:ext cx="4380808" cy="473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16" t="-277" r="8490" b="24458"/>
          <a:stretch/>
        </p:blipFill>
        <p:spPr bwMode="auto">
          <a:xfrm>
            <a:off x="4640790" y="1159276"/>
            <a:ext cx="2862957" cy="2657211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1110615" y="-27600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器件结构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86615">
            <a:off x="3533342" y="2342394"/>
            <a:ext cx="697047" cy="105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21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</TotalTime>
  <Words>636</Words>
  <Application>Microsoft Office PowerPoint</Application>
  <PresentationFormat>全屏显示(16:9)</PresentationFormat>
  <Paragraphs>120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3" baseType="lpstr">
      <vt:lpstr>等线</vt:lpstr>
      <vt:lpstr>等线 Light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dreamsummit</dc:creator>
  <cp:lastModifiedBy>Windows 用户</cp:lastModifiedBy>
  <cp:revision>21</cp:revision>
  <dcterms:created xsi:type="dcterms:W3CDTF">2020-01-08T09:36:11Z</dcterms:created>
  <dcterms:modified xsi:type="dcterms:W3CDTF">2020-04-16T03:23:35Z</dcterms:modified>
</cp:coreProperties>
</file>